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Kompot Slab" charset="1" panose="00000000000000000000"/>
      <p:regular r:id="rId16"/>
    </p:embeddedFont>
    <p:embeddedFont>
      <p:font typeface="Segment A Bold" charset="1" panose="00000800000000000000"/>
      <p:regular r:id="rId17"/>
    </p:embeddedFont>
    <p:embeddedFont>
      <p:font typeface="Akzidenz-Grotesk" charset="1" panose="02000503030000020003"/>
      <p:regular r:id="rId18"/>
    </p:embeddedFont>
    <p:embeddedFont>
      <p:font typeface="Playfair Display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906500" cy="2001421"/>
          </a:xfrm>
          <a:custGeom>
            <a:avLst/>
            <a:gdLst/>
            <a:ahLst/>
            <a:cxnLst/>
            <a:rect r="r" b="b" t="t" l="l"/>
            <a:pathLst>
              <a:path h="2001421" w="1906500">
                <a:moveTo>
                  <a:pt x="0" y="0"/>
                </a:moveTo>
                <a:lnTo>
                  <a:pt x="1906500" y="0"/>
                </a:lnTo>
                <a:lnTo>
                  <a:pt x="1906500" y="2001421"/>
                </a:lnTo>
                <a:lnTo>
                  <a:pt x="0" y="2001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75471" y="8495004"/>
            <a:ext cx="1985676" cy="763296"/>
          </a:xfrm>
          <a:custGeom>
            <a:avLst/>
            <a:gdLst/>
            <a:ahLst/>
            <a:cxnLst/>
            <a:rect r="r" b="b" t="t" l="l"/>
            <a:pathLst>
              <a:path h="763296" w="1985676">
                <a:moveTo>
                  <a:pt x="0" y="0"/>
                </a:moveTo>
                <a:lnTo>
                  <a:pt x="1985677" y="0"/>
                </a:lnTo>
                <a:lnTo>
                  <a:pt x="1985677" y="763296"/>
                </a:lnTo>
                <a:lnTo>
                  <a:pt x="0" y="763296"/>
                </a:lnTo>
                <a:lnTo>
                  <a:pt x="0" y="0"/>
                </a:lnTo>
                <a:close/>
              </a:path>
            </a:pathLst>
          </a:custGeom>
          <a:blipFill>
            <a:blip r:embed="rId4"/>
            <a:stretch>
              <a:fillRect l="0" t="0" r="0" b="0"/>
            </a:stretch>
          </a:blipFill>
        </p:spPr>
      </p:sp>
      <p:sp>
        <p:nvSpPr>
          <p:cNvPr name="TextBox 4" id="4"/>
          <p:cNvSpPr txBox="true"/>
          <p:nvPr/>
        </p:nvSpPr>
        <p:spPr>
          <a:xfrm rot="0">
            <a:off x="3925872" y="3148067"/>
            <a:ext cx="10670551" cy="3186687"/>
          </a:xfrm>
          <a:prstGeom prst="rect">
            <a:avLst/>
          </a:prstGeom>
        </p:spPr>
        <p:txBody>
          <a:bodyPr anchor="t" rtlCol="false" tIns="0" lIns="0" bIns="0" rIns="0">
            <a:spAutoFit/>
          </a:bodyPr>
          <a:lstStyle/>
          <a:p>
            <a:pPr algn="ctr">
              <a:lnSpc>
                <a:spcPts val="8268"/>
              </a:lnSpc>
            </a:pPr>
            <a:r>
              <a:rPr lang="en-US" sz="7800">
                <a:solidFill>
                  <a:srgbClr val="FFFFFF"/>
                </a:solidFill>
                <a:latin typeface="Kompot Slab"/>
                <a:ea typeface="Kompot Slab"/>
                <a:cs typeface="Kompot Slab"/>
                <a:sym typeface="Kompot Slab"/>
              </a:rPr>
              <a:t>Система классификации электрокортикограмм</a:t>
            </a:r>
          </a:p>
        </p:txBody>
      </p:sp>
      <p:sp>
        <p:nvSpPr>
          <p:cNvPr name="Freeform 5" id="5"/>
          <p:cNvSpPr/>
          <p:nvPr/>
        </p:nvSpPr>
        <p:spPr>
          <a:xfrm flipH="false" flipV="false" rot="0">
            <a:off x="1028700" y="8495004"/>
            <a:ext cx="5606279" cy="763296"/>
          </a:xfrm>
          <a:custGeom>
            <a:avLst/>
            <a:gdLst/>
            <a:ahLst/>
            <a:cxnLst/>
            <a:rect r="r" b="b" t="t" l="l"/>
            <a:pathLst>
              <a:path h="763296" w="5606279">
                <a:moveTo>
                  <a:pt x="0" y="0"/>
                </a:moveTo>
                <a:lnTo>
                  <a:pt x="5606279" y="0"/>
                </a:lnTo>
                <a:lnTo>
                  <a:pt x="5606279" y="763296"/>
                </a:lnTo>
                <a:lnTo>
                  <a:pt x="0" y="763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6728137" y="0"/>
            <a:ext cx="11559863" cy="10287000"/>
            <a:chOff x="0" y="0"/>
            <a:chExt cx="15413151" cy="13716000"/>
          </a:xfrm>
        </p:grpSpPr>
        <p:pic>
          <p:nvPicPr>
            <p:cNvPr name="Picture 3" id="3"/>
            <p:cNvPicPr>
              <a:picLocks noChangeAspect="true"/>
            </p:cNvPicPr>
            <p:nvPr/>
          </p:nvPicPr>
          <p:blipFill>
            <a:blip r:embed="rId2"/>
            <a:srcRect l="0" t="20299" r="0" b="20299"/>
            <a:stretch>
              <a:fillRect/>
            </a:stretch>
          </p:blipFill>
          <p:spPr>
            <a:xfrm flipH="false" flipV="false">
              <a:off x="0" y="0"/>
              <a:ext cx="15413151" cy="13716000"/>
            </a:xfrm>
            <a:prstGeom prst="rect">
              <a:avLst/>
            </a:prstGeom>
          </p:spPr>
        </p:pic>
      </p:grpSp>
      <p:sp>
        <p:nvSpPr>
          <p:cNvPr name="TextBox 4" id="4"/>
          <p:cNvSpPr txBox="true"/>
          <p:nvPr/>
        </p:nvSpPr>
        <p:spPr>
          <a:xfrm rot="0">
            <a:off x="1028700" y="6159500"/>
            <a:ext cx="6956522" cy="3098800"/>
          </a:xfrm>
          <a:prstGeom prst="rect">
            <a:avLst/>
          </a:prstGeom>
        </p:spPr>
        <p:txBody>
          <a:bodyPr anchor="t" rtlCol="false" tIns="0" lIns="0" bIns="0" rIns="0">
            <a:spAutoFit/>
          </a:bodyPr>
          <a:lstStyle/>
          <a:p>
            <a:pPr algn="l">
              <a:lnSpc>
                <a:spcPts val="3499"/>
              </a:lnSpc>
            </a:pPr>
            <a:r>
              <a:rPr lang="en-US" sz="2499">
                <a:solidFill>
                  <a:srgbClr val="FFFFFF"/>
                </a:solidFill>
                <a:latin typeface="Akzidenz-Grotesk"/>
                <a:ea typeface="Akzidenz-Grotesk"/>
                <a:cs typeface="Akzidenz-Grotesk"/>
                <a:sym typeface="Akzidenz-Grotesk"/>
              </a:rPr>
              <a:t>01 - Market analysis</a:t>
            </a:r>
          </a:p>
          <a:p>
            <a:pPr algn="l">
              <a:lnSpc>
                <a:spcPts val="3499"/>
              </a:lnSpc>
            </a:pPr>
            <a:r>
              <a:rPr lang="en-US" sz="2499">
                <a:solidFill>
                  <a:srgbClr val="FFFFFF"/>
                </a:solidFill>
                <a:latin typeface="Akzidenz-Grotesk"/>
                <a:ea typeface="Akzidenz-Grotesk"/>
                <a:cs typeface="Akzidenz-Grotesk"/>
                <a:sym typeface="Akzidenz-Grotesk"/>
              </a:rPr>
              <a:t>02 - Project goals and objectives</a:t>
            </a:r>
          </a:p>
          <a:p>
            <a:pPr algn="l">
              <a:lnSpc>
                <a:spcPts val="3499"/>
              </a:lnSpc>
            </a:pPr>
            <a:r>
              <a:rPr lang="en-US" sz="2499">
                <a:solidFill>
                  <a:srgbClr val="FFFFFF"/>
                </a:solidFill>
                <a:latin typeface="Akzidenz-Grotesk"/>
                <a:ea typeface="Akzidenz-Grotesk"/>
                <a:cs typeface="Akzidenz-Grotesk"/>
                <a:sym typeface="Akzidenz-Grotesk"/>
              </a:rPr>
              <a:t>03 - Team</a:t>
            </a:r>
          </a:p>
          <a:p>
            <a:pPr algn="l">
              <a:lnSpc>
                <a:spcPts val="3499"/>
              </a:lnSpc>
            </a:pPr>
            <a:r>
              <a:rPr lang="en-US" sz="2499">
                <a:solidFill>
                  <a:srgbClr val="FFFFFF"/>
                </a:solidFill>
                <a:latin typeface="Akzidenz-Grotesk"/>
                <a:ea typeface="Akzidenz-Grotesk"/>
                <a:cs typeface="Akzidenz-Grotesk"/>
                <a:sym typeface="Akzidenz-Grotesk"/>
              </a:rPr>
              <a:t>04 - Implementation strategy</a:t>
            </a:r>
          </a:p>
          <a:p>
            <a:pPr algn="l">
              <a:lnSpc>
                <a:spcPts val="3499"/>
              </a:lnSpc>
            </a:pPr>
            <a:r>
              <a:rPr lang="en-US" sz="2499">
                <a:solidFill>
                  <a:srgbClr val="FFFFFF"/>
                </a:solidFill>
                <a:latin typeface="Akzidenz-Grotesk"/>
                <a:ea typeface="Akzidenz-Grotesk"/>
                <a:cs typeface="Akzidenz-Grotesk"/>
                <a:sym typeface="Akzidenz-Grotesk"/>
              </a:rPr>
              <a:t>05 - Financial projections</a:t>
            </a:r>
          </a:p>
          <a:p>
            <a:pPr algn="l">
              <a:lnSpc>
                <a:spcPts val="3499"/>
              </a:lnSpc>
            </a:pPr>
            <a:r>
              <a:rPr lang="en-US" sz="2499">
                <a:solidFill>
                  <a:srgbClr val="FFFFFF"/>
                </a:solidFill>
                <a:latin typeface="Akzidenz-Grotesk"/>
                <a:ea typeface="Akzidenz-Grotesk"/>
                <a:cs typeface="Akzidenz-Grotesk"/>
                <a:sym typeface="Akzidenz-Grotesk"/>
              </a:rPr>
              <a:t>06 - Marketing and sales strategy</a:t>
            </a:r>
          </a:p>
          <a:p>
            <a:pPr algn="l">
              <a:lnSpc>
                <a:spcPts val="3499"/>
              </a:lnSpc>
            </a:pPr>
            <a:r>
              <a:rPr lang="en-US" sz="2499">
                <a:solidFill>
                  <a:srgbClr val="FFFFFF"/>
                </a:solidFill>
                <a:latin typeface="Akzidenz-Grotesk"/>
                <a:ea typeface="Akzidenz-Grotesk"/>
                <a:cs typeface="Akzidenz-Grotesk"/>
                <a:sym typeface="Akzidenz-Grotesk"/>
              </a:rPr>
              <a:t>07 - Conclusions</a:t>
            </a:r>
          </a:p>
        </p:txBody>
      </p:sp>
      <p:sp>
        <p:nvSpPr>
          <p:cNvPr name="TextBox 5" id="5"/>
          <p:cNvSpPr txBox="true"/>
          <p:nvPr/>
        </p:nvSpPr>
        <p:spPr>
          <a:xfrm rot="0">
            <a:off x="1028700" y="305822"/>
            <a:ext cx="2531722"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СОД</a:t>
            </a:r>
          </a:p>
        </p:txBody>
      </p:sp>
      <p:sp>
        <p:nvSpPr>
          <p:cNvPr name="TextBox 6" id="6"/>
          <p:cNvSpPr txBox="true"/>
          <p:nvPr/>
        </p:nvSpPr>
        <p:spPr>
          <a:xfrm rot="0">
            <a:off x="3042669" y="990600"/>
            <a:ext cx="2836041" cy="412750"/>
          </a:xfrm>
          <a:prstGeom prst="rect">
            <a:avLst/>
          </a:prstGeom>
        </p:spPr>
        <p:txBody>
          <a:bodyPr anchor="t" rtlCol="false" tIns="0" lIns="0" bIns="0" rIns="0">
            <a:spAutoFit/>
          </a:bodyPr>
          <a:lstStyle/>
          <a:p>
            <a:pPr algn="l">
              <a:lnSpc>
                <a:spcPts val="3499"/>
              </a:lnSpc>
            </a:pPr>
            <a:r>
              <a:rPr lang="en-US" sz="2499" i="true">
                <a:solidFill>
                  <a:srgbClr val="FFFFFF"/>
                </a:solidFill>
                <a:latin typeface="Playfair Display Italics"/>
                <a:ea typeface="Playfair Display Italics"/>
                <a:cs typeface="Playfair Display Italics"/>
                <a:sym typeface="Playfair Display Italics"/>
              </a:rPr>
              <a:t>Presentation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113533" y="2386714"/>
            <a:ext cx="2255293" cy="3400605"/>
            <a:chOff x="0" y="0"/>
            <a:chExt cx="3007057" cy="4534140"/>
          </a:xfrm>
        </p:grpSpPr>
        <p:pic>
          <p:nvPicPr>
            <p:cNvPr name="Picture 3" id="3"/>
            <p:cNvPicPr>
              <a:picLocks noChangeAspect="true"/>
            </p:cNvPicPr>
            <p:nvPr/>
          </p:nvPicPr>
          <p:blipFill>
            <a:blip r:embed="rId2"/>
            <a:srcRect l="25129" t="0" r="25129" b="0"/>
            <a:stretch>
              <a:fillRect/>
            </a:stretch>
          </p:blipFill>
          <p:spPr>
            <a:xfrm flipH="false" flipV="false">
              <a:off x="0" y="0"/>
              <a:ext cx="3007057" cy="4534140"/>
            </a:xfrm>
            <a:prstGeom prst="rect">
              <a:avLst/>
            </a:prstGeom>
          </p:spPr>
        </p:pic>
      </p:grpSp>
      <p:grpSp>
        <p:nvGrpSpPr>
          <p:cNvPr name="Group 4" id="4"/>
          <p:cNvGrpSpPr/>
          <p:nvPr/>
        </p:nvGrpSpPr>
        <p:grpSpPr>
          <a:xfrm rot="0">
            <a:off x="6689173" y="2386714"/>
            <a:ext cx="2255293" cy="3400605"/>
            <a:chOff x="0" y="0"/>
            <a:chExt cx="3007057" cy="4534140"/>
          </a:xfrm>
        </p:grpSpPr>
        <p:pic>
          <p:nvPicPr>
            <p:cNvPr name="Picture 5" id="5"/>
            <p:cNvPicPr>
              <a:picLocks noChangeAspect="true"/>
            </p:cNvPicPr>
            <p:nvPr/>
          </p:nvPicPr>
          <p:blipFill>
            <a:blip r:embed="rId3"/>
            <a:srcRect l="0" t="15225" r="0" b="15225"/>
            <a:stretch>
              <a:fillRect/>
            </a:stretch>
          </p:blipFill>
          <p:spPr>
            <a:xfrm flipH="false" flipV="false">
              <a:off x="0" y="0"/>
              <a:ext cx="3007057" cy="4534140"/>
            </a:xfrm>
            <a:prstGeom prst="rect">
              <a:avLst/>
            </a:prstGeom>
          </p:spPr>
        </p:pic>
      </p:grpSp>
      <p:grpSp>
        <p:nvGrpSpPr>
          <p:cNvPr name="Group 6" id="6"/>
          <p:cNvGrpSpPr/>
          <p:nvPr/>
        </p:nvGrpSpPr>
        <p:grpSpPr>
          <a:xfrm rot="0">
            <a:off x="12712525" y="2386714"/>
            <a:ext cx="2255293" cy="3400605"/>
            <a:chOff x="0" y="0"/>
            <a:chExt cx="3007057" cy="4534140"/>
          </a:xfrm>
        </p:grpSpPr>
        <p:pic>
          <p:nvPicPr>
            <p:cNvPr name="Picture 7" id="7"/>
            <p:cNvPicPr>
              <a:picLocks noChangeAspect="true"/>
            </p:cNvPicPr>
            <p:nvPr/>
          </p:nvPicPr>
          <p:blipFill>
            <a:blip r:embed="rId4"/>
            <a:srcRect l="10605" t="0" r="10605" b="0"/>
            <a:stretch>
              <a:fillRect/>
            </a:stretch>
          </p:blipFill>
          <p:spPr>
            <a:xfrm flipH="false" flipV="false">
              <a:off x="0" y="0"/>
              <a:ext cx="3007057" cy="4534140"/>
            </a:xfrm>
            <a:prstGeom prst="rect">
              <a:avLst/>
            </a:prstGeom>
          </p:spPr>
        </p:pic>
      </p:grpSp>
      <p:sp>
        <p:nvSpPr>
          <p:cNvPr name="TextBox 8" id="8"/>
          <p:cNvSpPr txBox="true"/>
          <p:nvPr/>
        </p:nvSpPr>
        <p:spPr>
          <a:xfrm rot="0">
            <a:off x="15253567" y="2032054"/>
            <a:ext cx="2432898" cy="1038225"/>
          </a:xfrm>
          <a:prstGeom prst="rect">
            <a:avLst/>
          </a:prstGeom>
        </p:spPr>
        <p:txBody>
          <a:bodyPr anchor="t" rtlCol="false" tIns="0" lIns="0" bIns="0" rIns="0">
            <a:spAutoFit/>
          </a:bodyPr>
          <a:lstStyle/>
          <a:p>
            <a:pPr algn="l">
              <a:lnSpc>
                <a:spcPts val="8400"/>
              </a:lnSpc>
            </a:pPr>
            <a:r>
              <a:rPr lang="en-US" sz="6000" b="true">
                <a:solidFill>
                  <a:srgbClr val="FFFFFF"/>
                </a:solidFill>
                <a:latin typeface="Segment A Bold"/>
                <a:ea typeface="Segment A Bold"/>
                <a:cs typeface="Segment A Bold"/>
                <a:sym typeface="Segment A Bold"/>
              </a:rPr>
              <a:t>АЛЕКСАНДР КАЛГИН</a:t>
            </a:r>
          </a:p>
        </p:txBody>
      </p:sp>
      <p:grpSp>
        <p:nvGrpSpPr>
          <p:cNvPr name="Group 9" id="9"/>
          <p:cNvGrpSpPr/>
          <p:nvPr/>
        </p:nvGrpSpPr>
        <p:grpSpPr>
          <a:xfrm rot="0">
            <a:off x="2744371" y="6396754"/>
            <a:ext cx="2255293" cy="3400605"/>
            <a:chOff x="0" y="0"/>
            <a:chExt cx="3007057" cy="4534140"/>
          </a:xfrm>
        </p:grpSpPr>
        <p:pic>
          <p:nvPicPr>
            <p:cNvPr name="Picture 10" id="10"/>
            <p:cNvPicPr>
              <a:picLocks noChangeAspect="true"/>
            </p:cNvPicPr>
            <p:nvPr/>
          </p:nvPicPr>
          <p:blipFill>
            <a:blip r:embed="rId5"/>
            <a:srcRect l="6368" t="0" r="6368" b="0"/>
            <a:stretch>
              <a:fillRect/>
            </a:stretch>
          </p:blipFill>
          <p:spPr>
            <a:xfrm flipH="false" flipV="false">
              <a:off x="0" y="0"/>
              <a:ext cx="3007057" cy="4534140"/>
            </a:xfrm>
            <a:prstGeom prst="rect">
              <a:avLst/>
            </a:prstGeom>
          </p:spPr>
        </p:pic>
      </p:grpSp>
      <p:grpSp>
        <p:nvGrpSpPr>
          <p:cNvPr name="Group 11" id="11"/>
          <p:cNvGrpSpPr/>
          <p:nvPr/>
        </p:nvGrpSpPr>
        <p:grpSpPr>
          <a:xfrm rot="0">
            <a:off x="9677927" y="6396754"/>
            <a:ext cx="2255293" cy="3400605"/>
            <a:chOff x="0" y="0"/>
            <a:chExt cx="3007057" cy="4534140"/>
          </a:xfrm>
        </p:grpSpPr>
        <p:pic>
          <p:nvPicPr>
            <p:cNvPr name="Picture 12" id="12"/>
            <p:cNvPicPr>
              <a:picLocks noChangeAspect="true"/>
            </p:cNvPicPr>
            <p:nvPr/>
          </p:nvPicPr>
          <p:blipFill>
            <a:blip r:embed="rId6"/>
            <a:srcRect l="2537" t="0" r="2537" b="0"/>
            <a:stretch>
              <a:fillRect/>
            </a:stretch>
          </p:blipFill>
          <p:spPr>
            <a:xfrm flipH="false" flipV="false">
              <a:off x="0" y="0"/>
              <a:ext cx="3007057" cy="4534140"/>
            </a:xfrm>
            <a:prstGeom prst="rect">
              <a:avLst/>
            </a:prstGeom>
          </p:spPr>
        </p:pic>
      </p:grpSp>
      <p:sp>
        <p:nvSpPr>
          <p:cNvPr name="Freeform 13" id="13"/>
          <p:cNvSpPr/>
          <p:nvPr/>
        </p:nvSpPr>
        <p:spPr>
          <a:xfrm flipH="false" flipV="false" rot="0">
            <a:off x="16050071" y="7795938"/>
            <a:ext cx="1906500" cy="2001421"/>
          </a:xfrm>
          <a:custGeom>
            <a:avLst/>
            <a:gdLst/>
            <a:ahLst/>
            <a:cxnLst/>
            <a:rect r="r" b="b" t="t" l="l"/>
            <a:pathLst>
              <a:path h="2001421" w="1906500">
                <a:moveTo>
                  <a:pt x="0" y="0"/>
                </a:moveTo>
                <a:lnTo>
                  <a:pt x="1906500" y="0"/>
                </a:lnTo>
                <a:lnTo>
                  <a:pt x="1906500" y="2001421"/>
                </a:lnTo>
                <a:lnTo>
                  <a:pt x="0" y="20014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028700" y="267245"/>
            <a:ext cx="1971148"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КОМАНДА</a:t>
            </a:r>
          </a:p>
        </p:txBody>
      </p:sp>
      <p:sp>
        <p:nvSpPr>
          <p:cNvPr name="TextBox 15" id="15"/>
          <p:cNvSpPr txBox="true"/>
          <p:nvPr/>
        </p:nvSpPr>
        <p:spPr>
          <a:xfrm rot="0">
            <a:off x="3659199" y="2032054"/>
            <a:ext cx="1944124" cy="1038225"/>
          </a:xfrm>
          <a:prstGeom prst="rect">
            <a:avLst/>
          </a:prstGeom>
        </p:spPr>
        <p:txBody>
          <a:bodyPr anchor="t" rtlCol="false" tIns="0" lIns="0" bIns="0" rIns="0">
            <a:spAutoFit/>
          </a:bodyPr>
          <a:lstStyle/>
          <a:p>
            <a:pPr algn="l">
              <a:lnSpc>
                <a:spcPts val="8400"/>
              </a:lnSpc>
            </a:pPr>
            <a:r>
              <a:rPr lang="en-US" sz="6000" b="true">
                <a:solidFill>
                  <a:srgbClr val="FFFFFF"/>
                </a:solidFill>
                <a:latin typeface="Segment A Bold"/>
                <a:ea typeface="Segment A Bold"/>
                <a:cs typeface="Segment A Bold"/>
                <a:sym typeface="Segment A Bold"/>
              </a:rPr>
              <a:t>АРТЕМ ЗАЙЦЕВ</a:t>
            </a:r>
          </a:p>
        </p:txBody>
      </p:sp>
      <p:sp>
        <p:nvSpPr>
          <p:cNvPr name="TextBox 16" id="16"/>
          <p:cNvSpPr txBox="true"/>
          <p:nvPr/>
        </p:nvSpPr>
        <p:spPr>
          <a:xfrm rot="0">
            <a:off x="9230216" y="2032054"/>
            <a:ext cx="2543781" cy="1038225"/>
          </a:xfrm>
          <a:prstGeom prst="rect">
            <a:avLst/>
          </a:prstGeom>
        </p:spPr>
        <p:txBody>
          <a:bodyPr anchor="t" rtlCol="false" tIns="0" lIns="0" bIns="0" rIns="0">
            <a:spAutoFit/>
          </a:bodyPr>
          <a:lstStyle/>
          <a:p>
            <a:pPr algn="l">
              <a:lnSpc>
                <a:spcPts val="8400"/>
              </a:lnSpc>
            </a:pPr>
            <a:r>
              <a:rPr lang="en-US" sz="6000" b="true">
                <a:solidFill>
                  <a:srgbClr val="FFFFFF"/>
                </a:solidFill>
                <a:latin typeface="Segment A Bold"/>
                <a:ea typeface="Segment A Bold"/>
                <a:cs typeface="Segment A Bold"/>
                <a:sym typeface="Segment A Bold"/>
              </a:rPr>
              <a:t>АНДРЕЙ ЧЕРНЯКОВ</a:t>
            </a:r>
          </a:p>
        </p:txBody>
      </p:sp>
      <p:sp>
        <p:nvSpPr>
          <p:cNvPr name="TextBox 17" id="17"/>
          <p:cNvSpPr txBox="true"/>
          <p:nvPr/>
        </p:nvSpPr>
        <p:spPr>
          <a:xfrm rot="0">
            <a:off x="3479354" y="3166534"/>
            <a:ext cx="2703003" cy="1672666"/>
          </a:xfrm>
          <a:prstGeom prst="rect">
            <a:avLst/>
          </a:prstGeom>
        </p:spPr>
        <p:txBody>
          <a:bodyPr anchor="t" rtlCol="false" tIns="0" lIns="0" bIns="0" rIns="0">
            <a:spAutoFit/>
          </a:bodyPr>
          <a:lstStyle/>
          <a:p>
            <a:pPr algn="l">
              <a:lnSpc>
                <a:spcPts val="1883"/>
              </a:lnSpc>
            </a:pPr>
            <a:r>
              <a:rPr lang="en-US" sz="1345">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8" id="18"/>
          <p:cNvSpPr txBox="true"/>
          <p:nvPr/>
        </p:nvSpPr>
        <p:spPr>
          <a:xfrm rot="0">
            <a:off x="9230216" y="3166534"/>
            <a:ext cx="2703003" cy="1672666"/>
          </a:xfrm>
          <a:prstGeom prst="rect">
            <a:avLst/>
          </a:prstGeom>
        </p:spPr>
        <p:txBody>
          <a:bodyPr anchor="t" rtlCol="false" tIns="0" lIns="0" bIns="0" rIns="0">
            <a:spAutoFit/>
          </a:bodyPr>
          <a:lstStyle/>
          <a:p>
            <a:pPr algn="l">
              <a:lnSpc>
                <a:spcPts val="1883"/>
              </a:lnSpc>
            </a:pPr>
            <a:r>
              <a:rPr lang="en-US" sz="1345">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9" id="19"/>
          <p:cNvSpPr txBox="true"/>
          <p:nvPr/>
        </p:nvSpPr>
        <p:spPr>
          <a:xfrm rot="0">
            <a:off x="15253567" y="3166534"/>
            <a:ext cx="2703003" cy="1672666"/>
          </a:xfrm>
          <a:prstGeom prst="rect">
            <a:avLst/>
          </a:prstGeom>
        </p:spPr>
        <p:txBody>
          <a:bodyPr anchor="t" rtlCol="false" tIns="0" lIns="0" bIns="0" rIns="0">
            <a:spAutoFit/>
          </a:bodyPr>
          <a:lstStyle/>
          <a:p>
            <a:pPr algn="l">
              <a:lnSpc>
                <a:spcPts val="1883"/>
              </a:lnSpc>
            </a:pPr>
            <a:r>
              <a:rPr lang="en-US" sz="1345">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0" id="20"/>
          <p:cNvSpPr txBox="true"/>
          <p:nvPr/>
        </p:nvSpPr>
        <p:spPr>
          <a:xfrm rot="0">
            <a:off x="5285414" y="6042094"/>
            <a:ext cx="2865087" cy="1038225"/>
          </a:xfrm>
          <a:prstGeom prst="rect">
            <a:avLst/>
          </a:prstGeom>
        </p:spPr>
        <p:txBody>
          <a:bodyPr anchor="t" rtlCol="false" tIns="0" lIns="0" bIns="0" rIns="0">
            <a:spAutoFit/>
          </a:bodyPr>
          <a:lstStyle/>
          <a:p>
            <a:pPr algn="l">
              <a:lnSpc>
                <a:spcPts val="8400"/>
              </a:lnSpc>
            </a:pPr>
            <a:r>
              <a:rPr lang="en-US" sz="6000" b="true">
                <a:solidFill>
                  <a:srgbClr val="FFFFFF"/>
                </a:solidFill>
                <a:latin typeface="Segment A Bold"/>
                <a:ea typeface="Segment A Bold"/>
                <a:cs typeface="Segment A Bold"/>
                <a:sym typeface="Segment A Bold"/>
              </a:rPr>
              <a:t>КАМИЛЬ ШАМЬЮНОВ</a:t>
            </a:r>
          </a:p>
        </p:txBody>
      </p:sp>
      <p:sp>
        <p:nvSpPr>
          <p:cNvPr name="TextBox 21" id="21"/>
          <p:cNvSpPr txBox="true"/>
          <p:nvPr/>
        </p:nvSpPr>
        <p:spPr>
          <a:xfrm rot="0">
            <a:off x="5285414" y="7176574"/>
            <a:ext cx="2703003" cy="1672666"/>
          </a:xfrm>
          <a:prstGeom prst="rect">
            <a:avLst/>
          </a:prstGeom>
        </p:spPr>
        <p:txBody>
          <a:bodyPr anchor="t" rtlCol="false" tIns="0" lIns="0" bIns="0" rIns="0">
            <a:spAutoFit/>
          </a:bodyPr>
          <a:lstStyle/>
          <a:p>
            <a:pPr algn="l">
              <a:lnSpc>
                <a:spcPts val="1883"/>
              </a:lnSpc>
            </a:pPr>
            <a:r>
              <a:rPr lang="en-US" sz="1345">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2" id="22"/>
          <p:cNvSpPr txBox="true"/>
          <p:nvPr/>
        </p:nvSpPr>
        <p:spPr>
          <a:xfrm rot="0">
            <a:off x="12264814" y="6272929"/>
            <a:ext cx="2988753" cy="1038225"/>
          </a:xfrm>
          <a:prstGeom prst="rect">
            <a:avLst/>
          </a:prstGeom>
        </p:spPr>
        <p:txBody>
          <a:bodyPr anchor="t" rtlCol="false" tIns="0" lIns="0" bIns="0" rIns="0">
            <a:spAutoFit/>
          </a:bodyPr>
          <a:lstStyle/>
          <a:p>
            <a:pPr algn="l">
              <a:lnSpc>
                <a:spcPts val="8400"/>
              </a:lnSpc>
            </a:pPr>
            <a:r>
              <a:rPr lang="en-US" sz="6000" b="true">
                <a:solidFill>
                  <a:srgbClr val="FFFFFF"/>
                </a:solidFill>
                <a:latin typeface="Segment A Bold"/>
                <a:ea typeface="Segment A Bold"/>
                <a:cs typeface="Segment A Bold"/>
                <a:sym typeface="Segment A Bold"/>
              </a:rPr>
              <a:t>МИХАИЛ КРАВЧЕНКО</a:t>
            </a:r>
          </a:p>
        </p:txBody>
      </p:sp>
      <p:sp>
        <p:nvSpPr>
          <p:cNvPr name="TextBox 23" id="23"/>
          <p:cNvSpPr txBox="true"/>
          <p:nvPr/>
        </p:nvSpPr>
        <p:spPr>
          <a:xfrm rot="0">
            <a:off x="12264814" y="7407409"/>
            <a:ext cx="2703003" cy="1672666"/>
          </a:xfrm>
          <a:prstGeom prst="rect">
            <a:avLst/>
          </a:prstGeom>
        </p:spPr>
        <p:txBody>
          <a:bodyPr anchor="t" rtlCol="false" tIns="0" lIns="0" bIns="0" rIns="0">
            <a:spAutoFit/>
          </a:bodyPr>
          <a:lstStyle/>
          <a:p>
            <a:pPr algn="l">
              <a:lnSpc>
                <a:spcPts val="1883"/>
              </a:lnSpc>
            </a:pPr>
            <a:r>
              <a:rPr lang="en-US" sz="1345">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1065147" y="0"/>
            <a:ext cx="7222853" cy="10287000"/>
            <a:chOff x="0" y="0"/>
            <a:chExt cx="9630471" cy="13716000"/>
          </a:xfrm>
        </p:grpSpPr>
        <p:pic>
          <p:nvPicPr>
            <p:cNvPr name="Picture 3" id="3"/>
            <p:cNvPicPr>
              <a:picLocks noChangeAspect="true"/>
            </p:cNvPicPr>
            <p:nvPr/>
          </p:nvPicPr>
          <p:blipFill>
            <a:blip r:embed="rId2"/>
            <a:srcRect l="14893" t="0" r="14893" b="0"/>
            <a:stretch>
              <a:fillRect/>
            </a:stretch>
          </p:blipFill>
          <p:spPr>
            <a:xfrm flipH="false" flipV="false">
              <a:off x="0" y="0"/>
              <a:ext cx="9630471" cy="13716000"/>
            </a:xfrm>
            <a:prstGeom prst="rect">
              <a:avLst/>
            </a:prstGeom>
          </p:spPr>
        </p:pic>
      </p:grpSp>
      <p:grpSp>
        <p:nvGrpSpPr>
          <p:cNvPr name="Group 4" id="4"/>
          <p:cNvGrpSpPr/>
          <p:nvPr/>
        </p:nvGrpSpPr>
        <p:grpSpPr>
          <a:xfrm rot="0">
            <a:off x="0" y="0"/>
            <a:ext cx="1253280" cy="10287000"/>
            <a:chOff x="0" y="0"/>
            <a:chExt cx="1671041" cy="13716000"/>
          </a:xfrm>
        </p:grpSpPr>
        <p:pic>
          <p:nvPicPr>
            <p:cNvPr name="Picture 5" id="5"/>
            <p:cNvPicPr>
              <a:picLocks noChangeAspect="true"/>
            </p:cNvPicPr>
            <p:nvPr/>
          </p:nvPicPr>
          <p:blipFill>
            <a:blip r:embed="rId3"/>
            <a:srcRect l="46124" t="0" r="46124" b="0"/>
            <a:stretch>
              <a:fillRect/>
            </a:stretch>
          </p:blipFill>
          <p:spPr>
            <a:xfrm flipH="false" flipV="false">
              <a:off x="0" y="0"/>
              <a:ext cx="1671041" cy="13716000"/>
            </a:xfrm>
            <a:prstGeom prst="rect">
              <a:avLst/>
            </a:prstGeom>
          </p:spPr>
        </p:pic>
      </p:grpSp>
      <p:sp>
        <p:nvSpPr>
          <p:cNvPr name="TextBox 6" id="6"/>
          <p:cNvSpPr txBox="true"/>
          <p:nvPr/>
        </p:nvSpPr>
        <p:spPr>
          <a:xfrm rot="0">
            <a:off x="2358499" y="305822"/>
            <a:ext cx="3900436"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ПРОБЛЕМАТИКА</a:t>
            </a:r>
          </a:p>
        </p:txBody>
      </p:sp>
      <p:sp>
        <p:nvSpPr>
          <p:cNvPr name="TextBox 7" id="7"/>
          <p:cNvSpPr txBox="true"/>
          <p:nvPr/>
        </p:nvSpPr>
        <p:spPr>
          <a:xfrm rot="0">
            <a:off x="2358499" y="2499083"/>
            <a:ext cx="7916059" cy="4444828"/>
          </a:xfrm>
          <a:prstGeom prst="rect">
            <a:avLst/>
          </a:prstGeom>
        </p:spPr>
        <p:txBody>
          <a:bodyPr anchor="t" rtlCol="false" tIns="0" lIns="0" bIns="0" rIns="0">
            <a:spAutoFit/>
          </a:bodyPr>
          <a:lstStyle/>
          <a:p>
            <a:pPr algn="l">
              <a:lnSpc>
                <a:spcPts val="3878"/>
              </a:lnSpc>
            </a:pPr>
            <a:r>
              <a:rPr lang="en-US" sz="2770">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6991986" cy="10287000"/>
            <a:chOff x="0" y="0"/>
            <a:chExt cx="9322647" cy="13716000"/>
          </a:xfrm>
        </p:grpSpPr>
        <p:pic>
          <p:nvPicPr>
            <p:cNvPr name="Picture 3" id="3"/>
            <p:cNvPicPr>
              <a:picLocks noChangeAspect="true"/>
            </p:cNvPicPr>
            <p:nvPr/>
          </p:nvPicPr>
          <p:blipFill>
            <a:blip r:embed="rId2"/>
            <a:srcRect l="16015" t="0" r="16015" b="0"/>
            <a:stretch>
              <a:fillRect/>
            </a:stretch>
          </p:blipFill>
          <p:spPr>
            <a:xfrm flipH="false" flipV="false">
              <a:off x="0" y="0"/>
              <a:ext cx="9322647" cy="13716000"/>
            </a:xfrm>
            <a:prstGeom prst="rect">
              <a:avLst/>
            </a:prstGeom>
          </p:spPr>
        </p:pic>
      </p:grpSp>
      <p:grpSp>
        <p:nvGrpSpPr>
          <p:cNvPr name="Group 4" id="4"/>
          <p:cNvGrpSpPr/>
          <p:nvPr/>
        </p:nvGrpSpPr>
        <p:grpSpPr>
          <a:xfrm rot="0">
            <a:off x="16226683" y="0"/>
            <a:ext cx="2061317" cy="10287000"/>
            <a:chOff x="0" y="0"/>
            <a:chExt cx="2748422" cy="13716000"/>
          </a:xfrm>
        </p:grpSpPr>
        <p:pic>
          <p:nvPicPr>
            <p:cNvPr name="Picture 5" id="5"/>
            <p:cNvPicPr>
              <a:picLocks noChangeAspect="true"/>
            </p:cNvPicPr>
            <p:nvPr/>
          </p:nvPicPr>
          <p:blipFill>
            <a:blip r:embed="rId3"/>
            <a:srcRect l="67355" t="0" r="19294" b="0"/>
            <a:stretch>
              <a:fillRect/>
            </a:stretch>
          </p:blipFill>
          <p:spPr>
            <a:xfrm flipH="false" flipV="false">
              <a:off x="0" y="0"/>
              <a:ext cx="2748422" cy="13716000"/>
            </a:xfrm>
            <a:prstGeom prst="rect">
              <a:avLst/>
            </a:prstGeom>
          </p:spPr>
        </p:pic>
      </p:grpSp>
      <p:sp>
        <p:nvSpPr>
          <p:cNvPr name="TextBox 6" id="6"/>
          <p:cNvSpPr txBox="true"/>
          <p:nvPr/>
        </p:nvSpPr>
        <p:spPr>
          <a:xfrm rot="0">
            <a:off x="8088771" y="305822"/>
            <a:ext cx="6588392"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ИССЛЕДОВАНИЕ ЗАДАЧИ</a:t>
            </a:r>
          </a:p>
        </p:txBody>
      </p:sp>
      <p:sp>
        <p:nvSpPr>
          <p:cNvPr name="TextBox 7" id="7"/>
          <p:cNvSpPr txBox="true"/>
          <p:nvPr/>
        </p:nvSpPr>
        <p:spPr>
          <a:xfrm rot="0">
            <a:off x="8088771" y="2431688"/>
            <a:ext cx="7040751" cy="3946935"/>
          </a:xfrm>
          <a:prstGeom prst="rect">
            <a:avLst/>
          </a:prstGeom>
        </p:spPr>
        <p:txBody>
          <a:bodyPr anchor="t" rtlCol="false" tIns="0" lIns="0" bIns="0" rIns="0">
            <a:spAutoFit/>
          </a:bodyPr>
          <a:lstStyle/>
          <a:p>
            <a:pPr algn="l">
              <a:lnSpc>
                <a:spcPts val="3449"/>
              </a:lnSpc>
            </a:pPr>
            <a:r>
              <a:rPr lang="en-US" sz="2464">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8" id="8"/>
          <p:cNvSpPr txBox="true"/>
          <p:nvPr/>
        </p:nvSpPr>
        <p:spPr>
          <a:xfrm rot="0">
            <a:off x="8088771" y="8245608"/>
            <a:ext cx="3116380" cy="860425"/>
          </a:xfrm>
          <a:prstGeom prst="rect">
            <a:avLst/>
          </a:prstGeom>
        </p:spPr>
        <p:txBody>
          <a:bodyPr anchor="t" rtlCol="false" tIns="0" lIns="0" bIns="0" rIns="0">
            <a:spAutoFit/>
          </a:bodyPr>
          <a:lstStyle/>
          <a:p>
            <a:pPr algn="l">
              <a:lnSpc>
                <a:spcPts val="3500"/>
              </a:lnSpc>
            </a:pPr>
            <a:r>
              <a:rPr lang="en-US" sz="2500" i="true">
                <a:solidFill>
                  <a:srgbClr val="FFFFFF"/>
                </a:solidFill>
                <a:latin typeface="Playfair Display Italics"/>
                <a:ea typeface="Playfair Display Italics"/>
                <a:cs typeface="Playfair Display Italics"/>
                <a:sym typeface="Playfair Display Italics"/>
              </a:rPr>
              <a:t>"Embrace change to stay ahead"</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028700" y="305822"/>
            <a:ext cx="5417565"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АРХИТЕКТУРА РЕШЕНИЯ</a:t>
            </a:r>
          </a:p>
        </p:txBody>
      </p:sp>
      <p:sp>
        <p:nvSpPr>
          <p:cNvPr name="TextBox 3" id="3"/>
          <p:cNvSpPr txBox="true"/>
          <p:nvPr/>
        </p:nvSpPr>
        <p:spPr>
          <a:xfrm rot="0">
            <a:off x="9282305" y="4980895"/>
            <a:ext cx="7976995" cy="4277405"/>
          </a:xfrm>
          <a:prstGeom prst="rect">
            <a:avLst/>
          </a:prstGeom>
        </p:spPr>
        <p:txBody>
          <a:bodyPr anchor="t" rtlCol="false" tIns="0" lIns="0" bIns="0" rIns="0">
            <a:spAutoFit/>
          </a:bodyPr>
          <a:lstStyle/>
          <a:p>
            <a:pPr algn="r">
              <a:lnSpc>
                <a:spcPts val="3793"/>
              </a:lnSpc>
            </a:pPr>
            <a:r>
              <a:rPr lang="en-US" sz="2709">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4" id="4"/>
          <p:cNvSpPr txBox="true"/>
          <p:nvPr/>
        </p:nvSpPr>
        <p:spPr>
          <a:xfrm rot="0">
            <a:off x="12947379" y="962025"/>
            <a:ext cx="4299773" cy="1144670"/>
          </a:xfrm>
          <a:prstGeom prst="rect">
            <a:avLst/>
          </a:prstGeom>
        </p:spPr>
        <p:txBody>
          <a:bodyPr anchor="t" rtlCol="false" tIns="0" lIns="0" bIns="0" rIns="0">
            <a:spAutoFit/>
          </a:bodyPr>
          <a:lstStyle/>
          <a:p>
            <a:pPr algn="r">
              <a:lnSpc>
                <a:spcPts val="4632"/>
              </a:lnSpc>
            </a:pPr>
            <a:r>
              <a:rPr lang="en-US" sz="3309" i="true">
                <a:solidFill>
                  <a:srgbClr val="FFFFFF"/>
                </a:solidFill>
                <a:latin typeface="Playfair Display Italics"/>
                <a:ea typeface="Playfair Display Italics"/>
                <a:cs typeface="Playfair Display Italics"/>
                <a:sym typeface="Playfair Display Italics"/>
              </a:rPr>
              <a:t>"Invest in knowledge and training"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028700" y="828675"/>
            <a:ext cx="2778914"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ROADMAP</a:t>
            </a:r>
          </a:p>
        </p:txBody>
      </p:sp>
      <p:sp>
        <p:nvSpPr>
          <p:cNvPr name="TextBox 3" id="3"/>
          <p:cNvSpPr txBox="true"/>
          <p:nvPr/>
        </p:nvSpPr>
        <p:spPr>
          <a:xfrm rot="0">
            <a:off x="1028700" y="6225267"/>
            <a:ext cx="8623842" cy="3033033"/>
          </a:xfrm>
          <a:prstGeom prst="rect">
            <a:avLst/>
          </a:prstGeom>
        </p:spPr>
        <p:txBody>
          <a:bodyPr anchor="t" rtlCol="false" tIns="0" lIns="0" bIns="0" rIns="0">
            <a:spAutoFit/>
          </a:bodyPr>
          <a:lstStyle/>
          <a:p>
            <a:pPr algn="l">
              <a:lnSpc>
                <a:spcPts val="3449"/>
              </a:lnSpc>
            </a:pPr>
            <a:r>
              <a:rPr lang="en-US" sz="2464">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7218015"/>
            <a:ext cx="18288000" cy="3068985"/>
            <a:chOff x="0" y="0"/>
            <a:chExt cx="24384000" cy="4091980"/>
          </a:xfrm>
        </p:grpSpPr>
        <p:pic>
          <p:nvPicPr>
            <p:cNvPr name="Picture 3" id="3"/>
            <p:cNvPicPr>
              <a:picLocks noChangeAspect="true"/>
            </p:cNvPicPr>
            <p:nvPr/>
          </p:nvPicPr>
          <p:blipFill>
            <a:blip r:embed="rId2"/>
            <a:srcRect l="0" t="37406" r="0" b="37406"/>
            <a:stretch>
              <a:fillRect/>
            </a:stretch>
          </p:blipFill>
          <p:spPr>
            <a:xfrm flipH="false" flipV="false">
              <a:off x="0" y="0"/>
              <a:ext cx="24384000" cy="4091980"/>
            </a:xfrm>
            <a:prstGeom prst="rect">
              <a:avLst/>
            </a:prstGeom>
          </p:spPr>
        </p:pic>
      </p:grpSp>
      <p:grpSp>
        <p:nvGrpSpPr>
          <p:cNvPr name="Group 4" id="4"/>
          <p:cNvGrpSpPr>
            <a:grpSpLocks noChangeAspect="true"/>
          </p:cNvGrpSpPr>
          <p:nvPr/>
        </p:nvGrpSpPr>
        <p:grpSpPr>
          <a:xfrm rot="0">
            <a:off x="2516864" y="2669964"/>
            <a:ext cx="3442405" cy="6588336"/>
            <a:chOff x="0" y="0"/>
            <a:chExt cx="5308600" cy="10160000"/>
          </a:xfrm>
        </p:grpSpPr>
        <p:sp>
          <p:nvSpPr>
            <p:cNvPr name="Freeform 5" id="5"/>
            <p:cNvSpPr/>
            <p:nvPr/>
          </p:nvSpPr>
          <p:spPr>
            <a:xfrm flipH="false" flipV="false" rot="0">
              <a:off x="247650" y="271780"/>
              <a:ext cx="4812030" cy="9627870"/>
            </a:xfrm>
            <a:custGeom>
              <a:avLst/>
              <a:gdLst/>
              <a:ahLst/>
              <a:cxnLst/>
              <a:rect r="r" b="b" t="t" l="l"/>
              <a:pathLst>
                <a:path h="9627870" w="4812030">
                  <a:moveTo>
                    <a:pt x="4812030" y="9627870"/>
                  </a:moveTo>
                  <a:lnTo>
                    <a:pt x="0" y="9627870"/>
                  </a:lnTo>
                  <a:lnTo>
                    <a:pt x="0" y="0"/>
                  </a:lnTo>
                  <a:lnTo>
                    <a:pt x="4812030" y="0"/>
                  </a:lnTo>
                  <a:lnTo>
                    <a:pt x="4812030" y="9627870"/>
                  </a:lnTo>
                  <a:close/>
                </a:path>
              </a:pathLst>
            </a:custGeom>
            <a:blipFill>
              <a:blip r:embed="rId3"/>
              <a:stretch>
                <a:fillRect l="-16651" t="0" r="-16651" b="0"/>
              </a:stretch>
            </a:blipFill>
          </p:spPr>
        </p:sp>
        <p:sp>
          <p:nvSpPr>
            <p:cNvPr name="Freeform 6" id="6"/>
            <p:cNvSpPr/>
            <p:nvPr/>
          </p:nvSpPr>
          <p:spPr>
            <a:xfrm flipH="false" flipV="false" rot="0">
              <a:off x="0" y="0"/>
              <a:ext cx="5308600" cy="10160000"/>
            </a:xfrm>
            <a:custGeom>
              <a:avLst/>
              <a:gdLst/>
              <a:ahLst/>
              <a:cxnLst/>
              <a:rect r="r" b="b" t="t" l="l"/>
              <a:pathLst>
                <a:path h="10160000" w="5308600">
                  <a:moveTo>
                    <a:pt x="5308600" y="10160000"/>
                  </a:moveTo>
                  <a:lnTo>
                    <a:pt x="0" y="10160000"/>
                  </a:lnTo>
                  <a:lnTo>
                    <a:pt x="0" y="0"/>
                  </a:lnTo>
                  <a:lnTo>
                    <a:pt x="5308600" y="0"/>
                  </a:lnTo>
                  <a:lnTo>
                    <a:pt x="5308600" y="10160000"/>
                  </a:lnTo>
                  <a:close/>
                </a:path>
              </a:pathLst>
            </a:custGeom>
            <a:blipFill>
              <a:blip r:embed="rId4"/>
              <a:stretch>
                <a:fillRect l="-39" t="0" r="-39" b="0"/>
              </a:stretch>
            </a:blipFill>
          </p:spPr>
        </p:sp>
      </p:grpSp>
      <p:sp>
        <p:nvSpPr>
          <p:cNvPr name="TextBox 7" id="7"/>
          <p:cNvSpPr txBox="true"/>
          <p:nvPr/>
        </p:nvSpPr>
        <p:spPr>
          <a:xfrm rot="0">
            <a:off x="1028700" y="305822"/>
            <a:ext cx="6241926"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MARKETING AND SALES STRATEGY</a:t>
            </a:r>
          </a:p>
        </p:txBody>
      </p:sp>
      <p:sp>
        <p:nvSpPr>
          <p:cNvPr name="TextBox 8" id="8"/>
          <p:cNvSpPr txBox="true"/>
          <p:nvPr/>
        </p:nvSpPr>
        <p:spPr>
          <a:xfrm rot="0">
            <a:off x="7468678" y="826522"/>
            <a:ext cx="2836041" cy="514350"/>
          </a:xfrm>
          <a:prstGeom prst="rect">
            <a:avLst/>
          </a:prstGeom>
        </p:spPr>
        <p:txBody>
          <a:bodyPr anchor="t" rtlCol="false" tIns="0" lIns="0" bIns="0" rIns="0">
            <a:spAutoFit/>
          </a:bodyPr>
          <a:lstStyle/>
          <a:p>
            <a:pPr algn="l">
              <a:lnSpc>
                <a:spcPts val="4200"/>
              </a:lnSpc>
            </a:pPr>
            <a:r>
              <a:rPr lang="en-US" sz="3000" i="true">
                <a:solidFill>
                  <a:srgbClr val="FFFFFF"/>
                </a:solidFill>
                <a:latin typeface="Playfair Display Italics"/>
                <a:ea typeface="Playfair Display Italics"/>
                <a:cs typeface="Playfair Display Italics"/>
                <a:sym typeface="Playfair Display Italics"/>
              </a:rPr>
              <a:t>06</a:t>
            </a:r>
          </a:p>
        </p:txBody>
      </p:sp>
      <p:sp>
        <p:nvSpPr>
          <p:cNvPr name="TextBox 9" id="9"/>
          <p:cNvSpPr txBox="true"/>
          <p:nvPr/>
        </p:nvSpPr>
        <p:spPr>
          <a:xfrm rot="0">
            <a:off x="8635458" y="933450"/>
            <a:ext cx="8623842" cy="3033033"/>
          </a:xfrm>
          <a:prstGeom prst="rect">
            <a:avLst/>
          </a:prstGeom>
        </p:spPr>
        <p:txBody>
          <a:bodyPr anchor="t" rtlCol="false" tIns="0" lIns="0" bIns="0" rIns="0">
            <a:spAutoFit/>
          </a:bodyPr>
          <a:lstStyle/>
          <a:p>
            <a:pPr algn="l">
              <a:lnSpc>
                <a:spcPts val="3449"/>
              </a:lnSpc>
            </a:pPr>
            <a:r>
              <a:rPr lang="en-US" sz="2464">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10" id="10"/>
          <p:cNvSpPr txBox="true"/>
          <p:nvPr/>
        </p:nvSpPr>
        <p:spPr>
          <a:xfrm rot="0">
            <a:off x="8635458" y="4653831"/>
            <a:ext cx="3691623" cy="1544029"/>
          </a:xfrm>
          <a:prstGeom prst="rect">
            <a:avLst/>
          </a:prstGeom>
        </p:spPr>
        <p:txBody>
          <a:bodyPr anchor="t" rtlCol="false" tIns="0" lIns="0" bIns="0" rIns="0">
            <a:spAutoFit/>
          </a:bodyPr>
          <a:lstStyle/>
          <a:p>
            <a:pPr algn="l">
              <a:lnSpc>
                <a:spcPts val="4146"/>
              </a:lnSpc>
            </a:pPr>
            <a:r>
              <a:rPr lang="en-US" sz="2961" i="true">
                <a:solidFill>
                  <a:srgbClr val="FFFFFF"/>
                </a:solidFill>
                <a:latin typeface="Playfair Display Italics"/>
                <a:ea typeface="Playfair Display Italics"/>
                <a:cs typeface="Playfair Display Italics"/>
                <a:sym typeface="Playfair Display Italics"/>
              </a:rPr>
              <a:t>"Know your competition, but focus on your vision"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4110545" y="2997931"/>
            <a:ext cx="10066910" cy="2980619"/>
          </a:xfrm>
          <a:prstGeom prst="rect">
            <a:avLst/>
          </a:prstGeom>
        </p:spPr>
        <p:txBody>
          <a:bodyPr anchor="t" rtlCol="false" tIns="0" lIns="0" bIns="0" rIns="0">
            <a:spAutoFit/>
          </a:bodyPr>
          <a:lstStyle/>
          <a:p>
            <a:pPr algn="ctr">
              <a:lnSpc>
                <a:spcPts val="24440"/>
              </a:lnSpc>
            </a:pPr>
            <a:r>
              <a:rPr lang="en-US" b="true" sz="17457">
                <a:solidFill>
                  <a:srgbClr val="FFFFFF"/>
                </a:solidFill>
                <a:latin typeface="Segment A Bold"/>
                <a:ea typeface="Segment A Bold"/>
                <a:cs typeface="Segment A Bold"/>
                <a:sym typeface="Segment A Bold"/>
              </a:rPr>
              <a:t>СПАСИБО ЗА ВНИМАНИЕ</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028700" y="305822"/>
            <a:ext cx="4823905"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FINANCIAL PROJECTIONS</a:t>
            </a:r>
          </a:p>
        </p:txBody>
      </p:sp>
      <p:sp>
        <p:nvSpPr>
          <p:cNvPr name="TextBox 3" id="3"/>
          <p:cNvSpPr txBox="true"/>
          <p:nvPr/>
        </p:nvSpPr>
        <p:spPr>
          <a:xfrm rot="0">
            <a:off x="5852605" y="826522"/>
            <a:ext cx="2836041" cy="514350"/>
          </a:xfrm>
          <a:prstGeom prst="rect">
            <a:avLst/>
          </a:prstGeom>
        </p:spPr>
        <p:txBody>
          <a:bodyPr anchor="t" rtlCol="false" tIns="0" lIns="0" bIns="0" rIns="0">
            <a:spAutoFit/>
          </a:bodyPr>
          <a:lstStyle/>
          <a:p>
            <a:pPr algn="l">
              <a:lnSpc>
                <a:spcPts val="4200"/>
              </a:lnSpc>
            </a:pPr>
            <a:r>
              <a:rPr lang="en-US" sz="3000" i="true">
                <a:solidFill>
                  <a:srgbClr val="FFFFFF"/>
                </a:solidFill>
                <a:latin typeface="Playfair Display Italics"/>
                <a:ea typeface="Playfair Display Italics"/>
                <a:cs typeface="Playfair Display Italics"/>
                <a:sym typeface="Playfair Display Italics"/>
              </a:rPr>
              <a:t>05</a:t>
            </a:r>
          </a:p>
        </p:txBody>
      </p:sp>
      <p:sp>
        <p:nvSpPr>
          <p:cNvPr name="TextBox 4" id="4"/>
          <p:cNvSpPr txBox="true"/>
          <p:nvPr/>
        </p:nvSpPr>
        <p:spPr>
          <a:xfrm rot="0">
            <a:off x="6359765" y="2171050"/>
            <a:ext cx="10899535" cy="2604408"/>
          </a:xfrm>
          <a:prstGeom prst="rect">
            <a:avLst/>
          </a:prstGeom>
        </p:spPr>
        <p:txBody>
          <a:bodyPr anchor="t" rtlCol="false" tIns="0" lIns="0" bIns="0" rIns="0">
            <a:spAutoFit/>
          </a:bodyPr>
          <a:lstStyle/>
          <a:p>
            <a:pPr algn="l">
              <a:lnSpc>
                <a:spcPts val="3449"/>
              </a:lnSpc>
            </a:pPr>
            <a:r>
              <a:rPr lang="en-US" sz="2464">
                <a:solidFill>
                  <a:srgbClr val="FFFFFF"/>
                </a:solidFill>
                <a:latin typeface="Akzidenz-Grotesk"/>
                <a:ea typeface="Akzidenz-Grotesk"/>
                <a:cs typeface="Akzidenz-Grotesk"/>
                <a:sym typeface="Akzidenz-Grotesk"/>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5" id="5"/>
          <p:cNvSpPr txBox="true"/>
          <p:nvPr/>
        </p:nvSpPr>
        <p:spPr>
          <a:xfrm rot="0">
            <a:off x="1028700" y="2209150"/>
            <a:ext cx="4178445" cy="514350"/>
          </a:xfrm>
          <a:prstGeom prst="rect">
            <a:avLst/>
          </a:prstGeom>
        </p:spPr>
        <p:txBody>
          <a:bodyPr anchor="t" rtlCol="false" tIns="0" lIns="0" bIns="0" rIns="0">
            <a:spAutoFit/>
          </a:bodyPr>
          <a:lstStyle/>
          <a:p>
            <a:pPr algn="l">
              <a:lnSpc>
                <a:spcPts val="4200"/>
              </a:lnSpc>
              <a:spcBef>
                <a:spcPct val="0"/>
              </a:spcBef>
            </a:pPr>
            <a:r>
              <a:rPr lang="en-US" sz="3000" i="true">
                <a:solidFill>
                  <a:srgbClr val="FFFFFF"/>
                </a:solidFill>
                <a:latin typeface="Playfair Display Italics"/>
                <a:ea typeface="Playfair Display Italics"/>
                <a:cs typeface="Playfair Display Italics"/>
                <a:sym typeface="Playfair Display Italics"/>
              </a:rPr>
              <a:t>"Never stop networking"</a:t>
            </a:r>
          </a:p>
        </p:txBody>
      </p:sp>
      <p:grpSp>
        <p:nvGrpSpPr>
          <p:cNvPr name="Group 6" id="6"/>
          <p:cNvGrpSpPr/>
          <p:nvPr/>
        </p:nvGrpSpPr>
        <p:grpSpPr>
          <a:xfrm rot="0">
            <a:off x="0" y="5700886"/>
            <a:ext cx="18288000" cy="4586114"/>
            <a:chOff x="0" y="0"/>
            <a:chExt cx="24384000" cy="6114819"/>
          </a:xfrm>
        </p:grpSpPr>
        <p:pic>
          <p:nvPicPr>
            <p:cNvPr name="Picture 7" id="7"/>
            <p:cNvPicPr>
              <a:picLocks noChangeAspect="true"/>
            </p:cNvPicPr>
            <p:nvPr/>
          </p:nvPicPr>
          <p:blipFill>
            <a:blip r:embed="rId2"/>
            <a:srcRect l="0" t="18593" r="0" b="43767"/>
            <a:stretch>
              <a:fillRect/>
            </a:stretch>
          </p:blipFill>
          <p:spPr>
            <a:xfrm flipH="false" flipV="false">
              <a:off x="0" y="0"/>
              <a:ext cx="24384000" cy="6114819"/>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DAGVJdG_EUE</dc:identifier>
  <dcterms:modified xsi:type="dcterms:W3CDTF">2011-08-01T06:04:30Z</dcterms:modified>
  <cp:revision>1</cp:revision>
  <dc:title>Цифровой Прорыв 2024. 1337</dc:title>
</cp:coreProperties>
</file>